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ramb\Documents\Mes%20doc%20CFBL%20181223\communication\bois%20homme%20forets\FS%20Rx%201901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ramb\Documents\Mes%20doc%20CFBL%20181223\communication\bois%20homme%20forets\FS%20Rx%201901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35185185185186"/>
          <c:y val="6.8771877992928443E-2"/>
          <c:w val="0.88564814814814818"/>
          <c:h val="0.735771361913094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Feuil1!$D$7</c:f>
              <c:strCache>
                <c:ptCount val="1"/>
                <c:pt idx="0">
                  <c:v>Résineux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Feuil1!$E$6:$F$6</c:f>
              <c:strCache>
                <c:ptCount val="2"/>
                <c:pt idx="0">
                  <c:v>surfaces</c:v>
                </c:pt>
                <c:pt idx="1">
                  <c:v>sciages</c:v>
                </c:pt>
              </c:strCache>
            </c:strRef>
          </c:cat>
          <c:val>
            <c:numRef>
              <c:f>Feuil1!$E$7:$F$7</c:f>
              <c:numCache>
                <c:formatCode>0%</c:formatCode>
                <c:ptCount val="2"/>
                <c:pt idx="0">
                  <c:v>0.33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19-490E-9F7E-23DC0EA5A6EF}"/>
            </c:ext>
          </c:extLst>
        </c:ser>
        <c:ser>
          <c:idx val="1"/>
          <c:order val="1"/>
          <c:tx>
            <c:strRef>
              <c:f>Feuil1!$D$8</c:f>
              <c:strCache>
                <c:ptCount val="1"/>
                <c:pt idx="0">
                  <c:v>Feuillus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Feuil1!$E$6:$F$6</c:f>
              <c:strCache>
                <c:ptCount val="2"/>
                <c:pt idx="0">
                  <c:v>surfaces</c:v>
                </c:pt>
                <c:pt idx="1">
                  <c:v>sciages</c:v>
                </c:pt>
              </c:strCache>
            </c:strRef>
          </c:cat>
          <c:val>
            <c:numRef>
              <c:f>Feuil1!$E$8:$F$8</c:f>
              <c:numCache>
                <c:formatCode>0%</c:formatCode>
                <c:ptCount val="2"/>
                <c:pt idx="0">
                  <c:v>0.67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19-490E-9F7E-23DC0EA5A6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4036864"/>
        <c:axId val="1954238480"/>
        <c:axId val="0"/>
      </c:bar3DChart>
      <c:catAx>
        <c:axId val="7403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4238480"/>
        <c:crosses val="autoZero"/>
        <c:auto val="1"/>
        <c:lblAlgn val="ctr"/>
        <c:lblOffset val="100"/>
        <c:noMultiLvlLbl val="0"/>
      </c:catAx>
      <c:valAx>
        <c:axId val="1954238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03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107786526684163"/>
          <c:y val="1.3888888888888888E-2"/>
          <c:w val="0.2954099886355166"/>
          <c:h val="8.6324345661508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867993473813171E-2"/>
          <c:y val="0.12790931897672544"/>
          <c:w val="0.92578082871522205"/>
          <c:h val="0.872090681023274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74-4D18-A784-B0E66770B9E7}"/>
              </c:ext>
            </c:extLst>
          </c:dPt>
          <c:dPt>
            <c:idx val="1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74-4D18-A784-B0E66770B9E7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/>
                      <a:t>utilisée</a:t>
                    </a:r>
                    <a:r>
                      <a:rPr lang="en-US" baseline="0" dirty="0"/>
                      <a:t> </a:t>
                    </a:r>
                    <a:fld id="{3C4B3276-B61B-4BBB-8F0E-8105C690D439}" type="VALUE">
                      <a:rPr lang="en-US" baseline="0"/>
                      <a:pPr>
                        <a:defRPr sz="1800"/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74-4D18-A784-B0E66770B9E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A8654B2-4E84-44E7-AB54-1B3004D38E33}" type="CATEGORYNAME">
                      <a:rPr lang="en-US" smtClean="0"/>
                      <a:pPr>
                        <a:defRPr sz="1800">
                          <a:solidFill>
                            <a:schemeClr val="accent6"/>
                          </a:solidFill>
                        </a:defRPr>
                      </a:pPr>
                      <a:t>[NOM DE CATÉGORIE]</a:t>
                    </a:fld>
                    <a:r>
                      <a:rPr lang="en-US" dirty="0"/>
                      <a:t>e</a:t>
                    </a:r>
                    <a:r>
                      <a:rPr lang="en-US" baseline="0" dirty="0"/>
                      <a:t> </a:t>
                    </a:r>
                    <a:fld id="{B5FC1B74-3678-4D45-9801-F049F2016ED5}" type="VALUE">
                      <a:rPr lang="en-US" baseline="0"/>
                      <a:pPr>
                        <a:defRPr sz="1800">
                          <a:solidFill>
                            <a:schemeClr val="accent6"/>
                          </a:solidFill>
                        </a:defRPr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B74-4D18-A784-B0E66770B9E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70AD47"/>
                </a:solidFill>
                <a:round/>
              </a:ln>
              <a:effectLst>
                <a:outerShdw blurRad="50800" dist="38100" dir="2700000" algn="tl" rotWithShape="0">
                  <a:srgbClr val="70AD47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6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Feuil1!$F$20:$F$21</c:f>
              <c:strCache>
                <c:ptCount val="2"/>
                <c:pt idx="0">
                  <c:v>utilisé </c:v>
                </c:pt>
                <c:pt idx="1">
                  <c:v>non utilisé</c:v>
                </c:pt>
              </c:strCache>
            </c:strRef>
          </c:cat>
          <c:val>
            <c:numRef>
              <c:f>Feuil1!$G$20:$G$21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74-4D18-A784-B0E66770B9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28C1-0E70-485E-A09D-E507DD1E89EF}" type="datetimeFigureOut">
              <a:rPr lang="fr-FR" smtClean="0"/>
              <a:t>09/02/2019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91001-110D-4734-90C7-4D4E209A2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66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3B5755-D189-48A4-9ADE-AE64C100D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2682979-30A0-4D72-8015-E45B77394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0C09909-5732-4406-9747-89EB7ADA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D22B-C25C-452F-8F2A-D7E71D3FF647}" type="datetime1">
              <a:rPr lang="fr-FR" smtClean="0"/>
              <a:t>09/02/2019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3DB4E48-C5E0-43F7-A71E-CC78A1A8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EA929BA-A1E8-4539-9EFC-EB917480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39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D387019-457C-478B-BE8A-C490B437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B870459-E6A7-44CB-857A-DA1CC82EB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4944F43-EEAC-4E2E-881A-DA494A15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767E-7368-4AFA-B3F6-5A8CED886DEF}" type="datetime1">
              <a:rPr lang="fr-FR" smtClean="0"/>
              <a:t>09/02/2019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0692314-168E-4C50-A571-83CFE130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D50CF69-859A-4EDF-9BC4-443E076B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5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2B6ABD99-9258-4D87-A8ED-EBF68768F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76337EF-FA5F-43CD-8B7B-6CD22C5F2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A5EB9F9-F442-41C3-9AE8-9066E51B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4267-02EA-40DE-A5B6-587FD4F8B409}" type="datetime1">
              <a:rPr lang="fr-FR" smtClean="0"/>
              <a:t>09/02/2019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FF4C5B6-DDD4-4B95-B690-59D29BDA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D4D669-BAD7-41BB-8ABC-A32CE0A0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24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E6C0755-31B5-4A8F-A7F3-4094686A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4114D34-2161-403B-94BE-441399034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46C18AB-969D-427C-87ED-9A65067A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3FA5-275B-417D-BC05-01FAE111A66E}" type="datetime1">
              <a:rPr lang="fr-FR" smtClean="0"/>
              <a:t>09/02/2019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E29DA81-D803-414D-A353-4E59F872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BD75204-EFC5-4B5E-8AE3-FE89FB67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48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0D63F7-D173-453D-B870-3E8BBEE7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F465F0F-537A-4A38-A2D6-F5B026B95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E6EC896-248E-4D3B-A773-C2E43175D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68DE-D0C2-4F52-B529-E74D37582461}" type="datetime1">
              <a:rPr lang="fr-FR" smtClean="0"/>
              <a:t>09/02/2019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E5DAEF-4BE9-43D8-A64E-C33ED5A2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492CA60-9219-4921-B7C4-19F0034D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34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88F6C0-E715-4505-BE09-C012FF88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6FAA1FC-8BF5-4BC9-B477-F27474182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9C4A0C8-E92A-4738-A217-7739032B8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6C9437E-371C-4629-ABF3-A0A4426E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1AE9-A269-4FAB-9B61-9BB8C991D6BF}" type="datetime1">
              <a:rPr lang="fr-FR" smtClean="0"/>
              <a:t>09/02/2019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19B229C-3AE8-4F19-88CF-82AB0501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A0AFCF2-36FA-46EE-AD33-C4BA02FF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66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E2C926-14AE-45F1-BA68-C6B66341F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38C9BED-CAD8-4AFC-952F-FA610EC0D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C03636E-E05D-4988-BECE-F9FD004EA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9E8E4F5-F6DA-473B-A7DE-224D49773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98816CD-4883-4AEB-9C37-67FDFE7B1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DAA2D1A-566E-408B-82CE-0F73CE4A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56BB-D693-4E6C-8838-F11BCD2C6971}" type="datetime1">
              <a:rPr lang="fr-FR" smtClean="0"/>
              <a:t>09/02/2019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D4FD611-669D-4452-A1EC-E19B7896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CFD2293-3B9C-4269-ACFE-4EB5C2DD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36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991F701-EA7A-42E7-A01A-70C08DC1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07BF93E-630A-4525-BBCD-4AED70C9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3ECC-7D39-466D-A79A-A7F3823DDD9F}" type="datetime1">
              <a:rPr lang="fr-FR" smtClean="0"/>
              <a:t>09/02/2019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B78EA9D-F732-4D91-84A3-ECC8BFFC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8FB8A4E-FEA8-4B39-9E17-652D6B61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61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B41EEB9-1CCD-474B-BB32-FC5FA479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4610-4DDD-4556-8FB7-E55C2318E31F}" type="datetime1">
              <a:rPr lang="fr-FR" smtClean="0"/>
              <a:t>09/02/2019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D3F6431A-3328-4663-B822-99EB2D1D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9AEB9E1-8ABD-4B56-A261-31FB485E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2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E9E72A-2D79-46DE-9CA2-95A2D9B5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2A2A717-6ECB-4BB3-ABCB-0105316DE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7C97B8-F4F3-48E3-808F-2ACC92849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38CFFC6-2FE3-4E76-A740-F8895FBD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53F-54F8-469A-9DDD-7B587D7CE0B4}" type="datetime1">
              <a:rPr lang="fr-FR" smtClean="0"/>
              <a:t>09/02/2019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9011483-AA97-4A19-9EE5-73A0DBE1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D53E7A1-D56A-45C9-A862-DB5E39D2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64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C3AD47-4D36-46D3-A1E5-EB3DE06A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505064A-D3D0-49FB-A726-BF5604E92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86C78F2-7C07-4E9A-BCFE-096AD1702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6E9A192-812B-467F-8669-2E807EB0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8196-96D0-4C04-AA8D-1C6B1186542C}" type="datetime1">
              <a:rPr lang="fr-FR" smtClean="0"/>
              <a:t>09/02/2019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C362030-270F-461B-B33F-FAA32EFB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35F6AE0-30A6-4EE3-AC5C-4EC5E57A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3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B83A72B5-AB21-40D7-A6C1-F97C8673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78CD0BC-0A38-47FF-B8A9-7B5457220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584E9A3-AD6D-4D72-B375-D936770B5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4FC2-6551-4961-9D4A-A4CA8914E9B1}" type="datetime1">
              <a:rPr lang="fr-FR" smtClean="0"/>
              <a:t>09/02/2019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5C4A060-EAEE-4032-A716-B2E09A972A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6/02/2019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8A0BC53-C7A6-420C-9D2E-8D58ECE5C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9FD2-F4BE-4805-A748-AF95F46412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68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3A21FCD-3741-4AA4-99BC-874A42007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531820-D10F-4535-A43F-F12B1186A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11764" y="1325563"/>
            <a:ext cx="13348714" cy="2387600"/>
          </a:xfrm>
        </p:spPr>
        <p:txBody>
          <a:bodyPr>
            <a:normAutofit fontScale="90000"/>
          </a:bodyPr>
          <a:lstStyle/>
          <a:p>
            <a:r>
              <a:rPr lang="fr-FR" sz="8800" b="1" dirty="0">
                <a:solidFill>
                  <a:schemeClr val="bg1"/>
                </a:solidFill>
              </a:rPr>
              <a:t>Le bois, l’homme et </a:t>
            </a:r>
            <a:br>
              <a:rPr lang="fr-FR" sz="8800" b="1" dirty="0">
                <a:solidFill>
                  <a:schemeClr val="bg1"/>
                </a:solidFill>
              </a:rPr>
            </a:br>
            <a:r>
              <a:rPr lang="fr-FR" sz="8800" b="1" dirty="0">
                <a:solidFill>
                  <a:schemeClr val="bg1"/>
                </a:solidFill>
              </a:rPr>
              <a:t>la forêt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4CDAF85-C634-4AF7-8C18-D1F0B6C1E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3911" y="501358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</a:rPr>
              <a:t>6 février 2019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E92FB75-F7EC-4E64-9130-B65AF757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790C8AC-3448-44AF-B894-986047DD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94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AB739F66-0F41-41C9-BE85-49395264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nature n’est pas tendre pour ses forêts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A623551-5C7C-4018-B930-0CB34D32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981BF68-02BC-4B67-8C64-A3D83581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10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A9D6EBB-9D34-4FD4-B927-3CB0B3704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8" y="2060020"/>
            <a:ext cx="2743200" cy="20002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6F7C3844-777C-42D9-9854-7429A32A3CF3}"/>
              </a:ext>
            </a:extLst>
          </p:cNvPr>
          <p:cNvSpPr txBox="1"/>
          <p:nvPr/>
        </p:nvSpPr>
        <p:spPr>
          <a:xfrm>
            <a:off x="752354" y="1690688"/>
            <a:ext cx="204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Lothar, Martin 1999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425AAFC-E497-4200-B2EF-B07838A3E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39" y="2060020"/>
            <a:ext cx="3002490" cy="200025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01E10F55-F322-4056-9666-5F13C5A697D6}"/>
              </a:ext>
            </a:extLst>
          </p:cNvPr>
          <p:cNvSpPr txBox="1"/>
          <p:nvPr/>
        </p:nvSpPr>
        <p:spPr>
          <a:xfrm>
            <a:off x="4307711" y="1657619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Klaus 2009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2480558-334E-4AB3-A06A-C9CC398D1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431" y="2060019"/>
            <a:ext cx="3088297" cy="200024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63881EC9-24D2-4627-B487-3D606552324B}"/>
              </a:ext>
            </a:extLst>
          </p:cNvPr>
          <p:cNvSpPr txBox="1"/>
          <p:nvPr/>
        </p:nvSpPr>
        <p:spPr>
          <a:xfrm>
            <a:off x="7777222" y="1689039"/>
            <a:ext cx="247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Chalarose du frêne 2019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076C4B0F-2DE2-46ED-B369-95F0AF9C1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78" y="4619432"/>
            <a:ext cx="2743200" cy="189588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062A94B8-DC51-43EA-9FBB-C3FE2CBF3FE8}"/>
              </a:ext>
            </a:extLst>
          </p:cNvPr>
          <p:cNvSpPr txBox="1"/>
          <p:nvPr/>
        </p:nvSpPr>
        <p:spPr>
          <a:xfrm>
            <a:off x="2252394" y="4266036"/>
            <a:ext cx="18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Forêt à l’équilibre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931C4D0F-1FD3-4349-8E87-B3B9BBAE082D}"/>
              </a:ext>
            </a:extLst>
          </p:cNvPr>
          <p:cNvSpPr txBox="1"/>
          <p:nvPr/>
        </p:nvSpPr>
        <p:spPr>
          <a:xfrm>
            <a:off x="5991154" y="5203686"/>
            <a:ext cx="305378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Pas de production de bois</a:t>
            </a:r>
          </a:p>
          <a:p>
            <a:r>
              <a:rPr lang="fr-FR" sz="2000" dirty="0">
                <a:solidFill>
                  <a:srgbClr val="FF0000"/>
                </a:solidFill>
              </a:rPr>
              <a:t>Pas de stockage de carbone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9634AB2E-7850-444F-BB62-5C9E70C9EA15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 flipV="1">
            <a:off x="4938778" y="5557629"/>
            <a:ext cx="1052376" cy="9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7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AB739F66-0F41-41C9-BE85-49395264D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nature (hormis l’homme) est mal organisée pour produire du bois et stocker du carbone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A623551-5C7C-4018-B930-0CB34D32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981BF68-02BC-4B67-8C64-A3D83581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A8B82B9-1695-4A89-A61B-BE540CB04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1" y="2383972"/>
            <a:ext cx="3713549" cy="24741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A5F41E5-06CD-4B5C-9F5F-75A4B8FDF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91" y="2397660"/>
            <a:ext cx="3285239" cy="24604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5FBE959-3DB3-4F20-96A7-808C95D33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21" y="2383972"/>
            <a:ext cx="3344117" cy="250808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1435894C-97A3-4FFF-8B83-78FF47B02E2D}"/>
              </a:ext>
            </a:extLst>
          </p:cNvPr>
          <p:cNvSpPr txBox="1"/>
          <p:nvPr/>
        </p:nvSpPr>
        <p:spPr>
          <a:xfrm>
            <a:off x="1334278" y="1903439"/>
            <a:ext cx="144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Accru naturel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46A72A3-A6D5-4678-81E2-C1DAB610EAD0}"/>
              </a:ext>
            </a:extLst>
          </p:cNvPr>
          <p:cNvSpPr txBox="1"/>
          <p:nvPr/>
        </p:nvSpPr>
        <p:spPr>
          <a:xfrm>
            <a:off x="9337327" y="1910817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Douglasaie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26B87F0-0BA6-4EB8-8330-03808CB23941}"/>
              </a:ext>
            </a:extLst>
          </p:cNvPr>
          <p:cNvSpPr txBox="1"/>
          <p:nvPr/>
        </p:nvSpPr>
        <p:spPr>
          <a:xfrm>
            <a:off x="5613919" y="1937645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Chênaie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B0EEABDB-CA84-452F-8617-E5A673677DF1}"/>
              </a:ext>
            </a:extLst>
          </p:cNvPr>
          <p:cNvSpPr txBox="1"/>
          <p:nvPr/>
        </p:nvSpPr>
        <p:spPr>
          <a:xfrm>
            <a:off x="922506" y="5145572"/>
            <a:ext cx="251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1 à 5 m</a:t>
            </a:r>
            <a:r>
              <a:rPr lang="fr-FR" baseline="30000" dirty="0"/>
              <a:t>3 </a:t>
            </a:r>
            <a:r>
              <a:rPr lang="fr-FR" dirty="0"/>
              <a:t>de bois / ha / an</a:t>
            </a:r>
          </a:p>
          <a:p>
            <a:pPr algn="ctr"/>
            <a:endParaRPr lang="fr-FR" dirty="0"/>
          </a:p>
          <a:p>
            <a:pPr algn="ctr"/>
            <a:r>
              <a:rPr lang="fr-FR" b="1" dirty="0"/>
              <a:t>1 à 5 T de CO2 /ha /an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AF0639E7-5064-45C8-938E-38F04DCF83A5}"/>
              </a:ext>
            </a:extLst>
          </p:cNvPr>
          <p:cNvSpPr txBox="1"/>
          <p:nvPr/>
        </p:nvSpPr>
        <p:spPr>
          <a:xfrm>
            <a:off x="4894781" y="5103431"/>
            <a:ext cx="2635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5 à 10 m</a:t>
            </a:r>
            <a:r>
              <a:rPr lang="fr-FR" baseline="30000" dirty="0"/>
              <a:t>3 </a:t>
            </a:r>
            <a:r>
              <a:rPr lang="fr-FR" dirty="0"/>
              <a:t>de bois / ha / an</a:t>
            </a:r>
          </a:p>
          <a:p>
            <a:pPr algn="ctr"/>
            <a:endParaRPr lang="fr-FR" dirty="0"/>
          </a:p>
          <a:p>
            <a:pPr algn="ctr"/>
            <a:r>
              <a:rPr lang="fr-FR" b="1" dirty="0"/>
              <a:t>5 à 10 T de CO2 /ha /an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AD360234-4BC8-43C2-A6F1-2694AF00F89B}"/>
              </a:ext>
            </a:extLst>
          </p:cNvPr>
          <p:cNvSpPr txBox="1"/>
          <p:nvPr/>
        </p:nvSpPr>
        <p:spPr>
          <a:xfrm>
            <a:off x="8493581" y="5103431"/>
            <a:ext cx="2752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15 à 20 m</a:t>
            </a:r>
            <a:r>
              <a:rPr lang="fr-FR" baseline="30000" dirty="0"/>
              <a:t>3 </a:t>
            </a:r>
            <a:r>
              <a:rPr lang="fr-FR" dirty="0"/>
              <a:t>de bois / ha / an</a:t>
            </a:r>
          </a:p>
          <a:p>
            <a:pPr algn="ctr"/>
            <a:endParaRPr lang="fr-FR" dirty="0"/>
          </a:p>
          <a:p>
            <a:pPr algn="ctr"/>
            <a:r>
              <a:rPr lang="fr-FR" b="1" dirty="0"/>
              <a:t>15 à 20 T de CO2 /ha /an</a:t>
            </a:r>
          </a:p>
        </p:txBody>
      </p:sp>
    </p:spTree>
    <p:extLst>
      <p:ext uri="{BB962C8B-B14F-4D97-AF65-F5344CB8AC3E}">
        <p14:creationId xmlns:p14="http://schemas.microsoft.com/office/powerpoint/2010/main" val="9252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xmlns="" id="{5EF315B4-BEE4-4FA6-83C0-5C04B96687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108155"/>
              </p:ext>
            </p:extLst>
          </p:nvPr>
        </p:nvGraphicFramePr>
        <p:xfrm>
          <a:off x="7157884" y="1027906"/>
          <a:ext cx="5034116" cy="368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xmlns="" id="{477424BC-032B-4390-BD74-11E26BC089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000473"/>
              </p:ext>
            </p:extLst>
          </p:nvPr>
        </p:nvGraphicFramePr>
        <p:xfrm>
          <a:off x="4666636" y="3122586"/>
          <a:ext cx="3218836" cy="218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6704AAD-9E68-47B8-9CA6-74D967CB5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ou 4</a:t>
            </a:r>
            <a:r>
              <a:rPr lang="fr-FR" baseline="30000" dirty="0"/>
              <a:t>ème</a:t>
            </a:r>
            <a:r>
              <a:rPr lang="fr-FR" dirty="0"/>
              <a:t> forêt en Europe, mais :</a:t>
            </a:r>
          </a:p>
          <a:p>
            <a:endParaRPr lang="fr-FR" dirty="0"/>
          </a:p>
          <a:p>
            <a:r>
              <a:rPr lang="fr-FR" dirty="0"/>
              <a:t>Mal structurée : trop de feuillus pour les besoins</a:t>
            </a:r>
          </a:p>
          <a:p>
            <a:endParaRPr lang="fr-FR" dirty="0"/>
          </a:p>
          <a:p>
            <a:r>
              <a:rPr lang="fr-FR" dirty="0"/>
              <a:t>Croissance sous utilisée :</a:t>
            </a:r>
            <a:endParaRPr lang="fr-FR" sz="2400" b="1" dirty="0"/>
          </a:p>
          <a:p>
            <a:endParaRPr lang="fr-FR" dirty="0"/>
          </a:p>
          <a:p>
            <a:r>
              <a:rPr lang="fr-FR" dirty="0"/>
              <a:t>Trop de taillis pauvres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16C360-362A-4448-971C-8B82FF4A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forêt française : peut mieux faire 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1396A72-A2F5-40A0-ADCE-D6F4D318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6/02/2019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9938C30-A1A0-42F6-BDAA-922D328D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12</a:t>
            </a:fld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F7534695-9443-4E70-A7A4-782DA9F3A0A2}"/>
              </a:ext>
            </a:extLst>
          </p:cNvPr>
          <p:cNvCxnSpPr>
            <a:cxnSpLocks/>
          </p:cNvCxnSpPr>
          <p:nvPr/>
        </p:nvCxnSpPr>
        <p:spPr>
          <a:xfrm flipV="1">
            <a:off x="7885472" y="2290917"/>
            <a:ext cx="619431" cy="6967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14B6A118-0527-4256-A0B3-52D73105ED8F}"/>
              </a:ext>
            </a:extLst>
          </p:cNvPr>
          <p:cNvCxnSpPr/>
          <p:nvPr/>
        </p:nvCxnSpPr>
        <p:spPr>
          <a:xfrm>
            <a:off x="5692877" y="302833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1ACF896F-4088-4395-AEE5-2CEC932BBC28}"/>
              </a:ext>
            </a:extLst>
          </p:cNvPr>
          <p:cNvCxnSpPr/>
          <p:nvPr/>
        </p:nvCxnSpPr>
        <p:spPr>
          <a:xfrm flipV="1">
            <a:off x="4666636" y="4021394"/>
            <a:ext cx="485467" cy="108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0B87C076-7A92-42FD-A641-3C58FFD5C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735696"/>
            <a:ext cx="2683356" cy="2012517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A3C6C5CA-D219-4453-AFB8-C25A074DC8D2}"/>
              </a:ext>
            </a:extLst>
          </p:cNvPr>
          <p:cNvCxnSpPr>
            <a:endCxn id="20" idx="1"/>
          </p:cNvCxnSpPr>
          <p:nvPr/>
        </p:nvCxnSpPr>
        <p:spPr>
          <a:xfrm>
            <a:off x="4483510" y="5175837"/>
            <a:ext cx="3288890" cy="5661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13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4F83B8-68B4-459C-BCAE-63E90EC1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challenges de la forêt française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CE52059-D34A-47D3-AE68-6BF5EA5D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DA60D57-632D-4237-99A5-A0C559D7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13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BDB7AB5-AAC2-4367-995C-DA7298FEA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5" y="2277741"/>
            <a:ext cx="3816465" cy="25488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7EB07F0-5E49-435E-BC66-C29A1C23D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34" y="2980808"/>
            <a:ext cx="3941526" cy="254885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4F3B1CA-027F-4257-9F3E-25BE60341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94" y="3703759"/>
            <a:ext cx="3506290" cy="254885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94F91A0-076B-4056-B246-6D207BE6F853}"/>
              </a:ext>
            </a:extLst>
          </p:cNvPr>
          <p:cNvSpPr txBox="1"/>
          <p:nvPr/>
        </p:nvSpPr>
        <p:spPr>
          <a:xfrm>
            <a:off x="467360" y="1690688"/>
            <a:ext cx="2489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Meilleure sylviculture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1EE1478-C9D1-489C-ACD4-41E257390CEA}"/>
              </a:ext>
            </a:extLst>
          </p:cNvPr>
          <p:cNvSpPr txBox="1"/>
          <p:nvPr/>
        </p:nvSpPr>
        <p:spPr>
          <a:xfrm>
            <a:off x="4622800" y="2367409"/>
            <a:ext cx="2526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Meilleure biodiversité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74DA3CB-9024-4128-AF66-EB4027126B5A}"/>
              </a:ext>
            </a:extLst>
          </p:cNvPr>
          <p:cNvSpPr txBox="1"/>
          <p:nvPr/>
        </p:nvSpPr>
        <p:spPr>
          <a:xfrm>
            <a:off x="8737339" y="3063786"/>
            <a:ext cx="292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Meilleure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87474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3A21FCD-3741-4AA4-99BC-874A42007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531820-D10F-4535-A43F-F12B1186A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11764" y="1122363"/>
            <a:ext cx="13348714" cy="2387600"/>
          </a:xfrm>
        </p:spPr>
        <p:txBody>
          <a:bodyPr>
            <a:normAutofit/>
          </a:bodyPr>
          <a:lstStyle/>
          <a:p>
            <a:r>
              <a:rPr lang="fr-FR" sz="8800" b="1" dirty="0">
                <a:solidFill>
                  <a:schemeClr val="bg1"/>
                </a:solidFill>
              </a:rPr>
              <a:t>Merci pour votre attention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E92FB75-F7EC-4E64-9130-B65AF757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790C8AC-3448-44AF-B894-986047DD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66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E6B1CA32-1D6F-4085-A838-0CC86B4C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bois et l’habitat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5388735-3916-473F-89AB-2AD43C7B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7" y="1402080"/>
            <a:ext cx="3172363" cy="22805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DE9276B-9FEB-4FE9-8682-6A0E718E6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18" y="1365881"/>
            <a:ext cx="2641600" cy="2641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57CD6E9-95FC-4309-A84C-C4CD76179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06" y="4665061"/>
            <a:ext cx="2903053" cy="19389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8A1E106-CCD8-422F-9C04-C11F92208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203" y="1397715"/>
            <a:ext cx="3427437" cy="22849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3D28866-CF61-40A7-A501-E7F973333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60" y="4231402"/>
            <a:ext cx="3914161" cy="202231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DEE2231-8649-448B-A055-4FCB81CA9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" y="3881120"/>
            <a:ext cx="3635620" cy="2722880"/>
          </a:xfrm>
          <a:prstGeom prst="rect">
            <a:avLst/>
          </a:prstGeom>
        </p:spPr>
      </p:pic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xmlns="" id="{A6BEA8AE-84DE-4B76-AE82-7E155CCA1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xmlns="" id="{2E756C34-6D72-48E9-9C87-CFE39560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37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E6B1CA32-1D6F-4085-A838-0CC86B4C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bois : beaucoup d’autres usages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1400EB92-00B6-4A01-8DBE-8B3AA842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BA52B9C-64EE-4825-A797-41BEE99D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3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5CC9639-5CF8-4D4A-99C0-7ABC04D63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066925" cy="19907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8855986-0313-4FF3-8D4F-FFA2E1325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685925"/>
            <a:ext cx="2390775" cy="17430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BA1115C-4D84-4721-8BA7-E071A9704C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70" y="1623060"/>
            <a:ext cx="2743201" cy="182971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5EC1180-5921-43C3-AF15-916734F4D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8" y="4680000"/>
            <a:ext cx="2514600" cy="16573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EEC62E79-8EB8-4177-B16B-7C0D29606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23" y="4281589"/>
            <a:ext cx="2828925" cy="16954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78CC8C2A-22F8-4795-B74A-8446F400AA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20" y="4081564"/>
            <a:ext cx="2857500" cy="18954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87512DEA-6531-4316-B11E-B804903AA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15" y="2275579"/>
            <a:ext cx="1811943" cy="25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E6B1CA32-1D6F-4085-A838-0CC86B4C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bois : 1ère source d’énergie renouvelable en France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D8578CB9-4783-48C5-87CF-FAF35813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8D2655AE-CE12-4609-973D-63760C98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4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F141B13-0B60-4F1D-9CBC-22E5E336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" y="2652117"/>
            <a:ext cx="3583305" cy="21545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871E7D3-8BA1-4200-9E07-0963A704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44" y="3429000"/>
            <a:ext cx="3294056" cy="24771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F3C08A0-53F8-4D95-98E3-335FCEF10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67" y="2265178"/>
            <a:ext cx="3584837" cy="23779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A94C332-07B6-4E04-AF76-A5C7683A1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01" y="2268353"/>
            <a:ext cx="4547397" cy="40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E05623-D27F-4AF8-A632-971BEE89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succès du bois matériau s’explique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10634CB-C158-4B59-A330-2E9934D13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Nombreux concurrents :</a:t>
            </a:r>
          </a:p>
          <a:p>
            <a:pPr lvl="1"/>
            <a:r>
              <a:rPr lang="fr-FR" dirty="0"/>
              <a:t>Plastique / carton</a:t>
            </a:r>
          </a:p>
          <a:p>
            <a:pPr lvl="1"/>
            <a:r>
              <a:rPr lang="fr-FR" dirty="0"/>
              <a:t>Parpaing / béton</a:t>
            </a:r>
          </a:p>
          <a:p>
            <a:pPr lvl="1"/>
            <a:r>
              <a:rPr lang="fr-FR" dirty="0"/>
              <a:t>Alu / Fer / verre</a:t>
            </a:r>
          </a:p>
          <a:p>
            <a:pPr marL="0" indent="0">
              <a:buNone/>
            </a:pPr>
            <a:r>
              <a:rPr lang="fr-FR" dirty="0"/>
              <a:t>Nombreux atouts</a:t>
            </a:r>
          </a:p>
          <a:p>
            <a:pPr lvl="1"/>
            <a:r>
              <a:rPr lang="fr-FR" dirty="0"/>
              <a:t>Esthétique, naturel, chaleur</a:t>
            </a:r>
          </a:p>
          <a:p>
            <a:pPr lvl="1"/>
            <a:r>
              <a:rPr lang="fr-FR" dirty="0"/>
              <a:t>Qualités mécaniques, durabilité</a:t>
            </a:r>
          </a:p>
          <a:p>
            <a:pPr lvl="1"/>
            <a:r>
              <a:rPr lang="fr-FR" dirty="0"/>
              <a:t>Très bon rapport qualité/prix</a:t>
            </a:r>
          </a:p>
          <a:p>
            <a:pPr lvl="1"/>
            <a:r>
              <a:rPr lang="fr-FR" dirty="0"/>
              <a:t>Renouvelable si label de gestion durable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7501507-3838-4D3E-BAE5-81899ED8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236757D-D678-4E4C-8E6F-1C6D3DBF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44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E6B1CA32-1D6F-4085-A838-0CC86B4C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bois vient de la forêt…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30DE36FA-1B99-465C-B387-414D8069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FB08D36-A475-41A3-99B7-F5FFB3D0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62B7295-9328-4168-8D7D-A3B9A121C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7" y="2842953"/>
            <a:ext cx="4490403" cy="29771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EDD226A-01E4-4469-AB15-0B768E82F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17" y="2995135"/>
            <a:ext cx="5982566" cy="24927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09D5E62-BCC0-43D9-8E6A-9F54C220418D}"/>
              </a:ext>
            </a:extLst>
          </p:cNvPr>
          <p:cNvSpPr txBox="1"/>
          <p:nvPr/>
        </p:nvSpPr>
        <p:spPr>
          <a:xfrm>
            <a:off x="1035714" y="1690688"/>
            <a:ext cx="3704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Arbre isolé :</a:t>
            </a:r>
          </a:p>
          <a:p>
            <a:r>
              <a:rPr lang="fr-FR" sz="2000" dirty="0"/>
              <a:t>	Collecte difficile</a:t>
            </a:r>
          </a:p>
          <a:p>
            <a:r>
              <a:rPr lang="fr-FR" sz="2000" dirty="0"/>
              <a:t>	Mauvaise qualité du bois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6DF80DD-46CD-4DCA-B6DC-1DABDDC25C4B}"/>
              </a:ext>
            </a:extLst>
          </p:cNvPr>
          <p:cNvSpPr txBox="1"/>
          <p:nvPr/>
        </p:nvSpPr>
        <p:spPr>
          <a:xfrm>
            <a:off x="6608535" y="1758989"/>
            <a:ext cx="30583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Forêt :</a:t>
            </a:r>
          </a:p>
          <a:p>
            <a:r>
              <a:rPr lang="fr-FR" sz="2000" dirty="0"/>
              <a:t>	Bois bien « élevé »</a:t>
            </a:r>
          </a:p>
          <a:p>
            <a:r>
              <a:rPr lang="fr-FR" sz="2000" dirty="0"/>
              <a:t>	Homogène,  dense</a:t>
            </a:r>
          </a:p>
        </p:txBody>
      </p:sp>
    </p:spTree>
    <p:extLst>
      <p:ext uri="{BB962C8B-B14F-4D97-AF65-F5344CB8AC3E}">
        <p14:creationId xmlns:p14="http://schemas.microsoft.com/office/powerpoint/2010/main" val="147957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AB739F66-0F41-41C9-BE85-49395264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480"/>
            <a:ext cx="10515600" cy="1325563"/>
          </a:xfrm>
        </p:spPr>
        <p:txBody>
          <a:bodyPr/>
          <a:lstStyle/>
          <a:p>
            <a:r>
              <a:rPr lang="fr-FR" dirty="0"/>
              <a:t>La forêt crée de la valeur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9B91F528-89D4-4AD0-8031-14D6BB28A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400 000 emplois</a:t>
            </a:r>
          </a:p>
          <a:p>
            <a:r>
              <a:rPr lang="fr-FR" dirty="0"/>
              <a:t>Zones rurales</a:t>
            </a:r>
          </a:p>
          <a:p>
            <a:r>
              <a:rPr lang="fr-FR" dirty="0"/>
              <a:t>Promenade, chasse</a:t>
            </a:r>
          </a:p>
          <a:p>
            <a:r>
              <a:rPr lang="fr-FR" dirty="0"/>
              <a:t>Protection des sols, cycle de l’eau</a:t>
            </a:r>
          </a:p>
          <a:p>
            <a:r>
              <a:rPr lang="fr-FR" dirty="0"/>
              <a:t>1 er puit terrestre de carbone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A623551-5C7C-4018-B930-0CB34D32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981BF68-02BC-4B67-8C64-A3D83581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7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EED31C3-D8BA-4A05-9E52-6E0ED31B3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40" y="1191499"/>
            <a:ext cx="2171700" cy="1524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CC8B15C-FAC2-4432-B122-FB5719B14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981805"/>
            <a:ext cx="2295525" cy="17240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2F4E57E-3C45-4C0D-B63C-72AF8DA12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34" y="3840767"/>
            <a:ext cx="2657912" cy="17615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438E9DF-E29D-4522-AE91-1FBDC6AB89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46" y="4339322"/>
            <a:ext cx="2450187" cy="183764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600E6F3-9635-4E14-A92F-4F5C2BF04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24" y="4671455"/>
            <a:ext cx="2657912" cy="18616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7AD80F1-6F10-448E-809E-E13EACB146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9" y="4488023"/>
            <a:ext cx="2839133" cy="223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E6B1CA32-1D6F-4085-A838-0CC86B4C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forêts de 2050 et de 2100 se préparent aujourd’hui !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30DE36FA-1B99-465C-B387-414D8069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FB08D36-A475-41A3-99B7-F5FFB3D0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D876D2C-4C0B-4304-88EC-436BE076B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11" y="2985586"/>
            <a:ext cx="4272659" cy="28414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8A1515D-912D-4572-AC38-D0714FB4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75" y="2950862"/>
            <a:ext cx="3972560" cy="284148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A98F411-58FB-4AE5-9DC8-64A1F77ECA10}"/>
              </a:ext>
            </a:extLst>
          </p:cNvPr>
          <p:cNvSpPr txBox="1"/>
          <p:nvPr/>
        </p:nvSpPr>
        <p:spPr>
          <a:xfrm>
            <a:off x="1027308" y="2036932"/>
            <a:ext cx="4261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Tous les résineux que nous récolterons </a:t>
            </a:r>
          </a:p>
          <a:p>
            <a:r>
              <a:rPr lang="fr-FR" sz="2000" dirty="0"/>
              <a:t>en 2050 à 50 ans sont sous nos yeux…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44123D1-3E28-4B39-9C38-CC6A71E4677B}"/>
              </a:ext>
            </a:extLst>
          </p:cNvPr>
          <p:cNvSpPr txBox="1"/>
          <p:nvPr/>
        </p:nvSpPr>
        <p:spPr>
          <a:xfrm>
            <a:off x="6887711" y="2078634"/>
            <a:ext cx="425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Tous les chênes que nous récolterons </a:t>
            </a:r>
          </a:p>
          <a:p>
            <a:r>
              <a:rPr lang="fr-FR" sz="2000" dirty="0"/>
              <a:t>en 2100 à 100 ans sont sous nos yeux…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10A041C-611C-41EA-9CD9-FC184A849F28}"/>
              </a:ext>
            </a:extLst>
          </p:cNvPr>
          <p:cNvSpPr txBox="1"/>
          <p:nvPr/>
        </p:nvSpPr>
        <p:spPr>
          <a:xfrm>
            <a:off x="1183384" y="5998390"/>
            <a:ext cx="323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Plus que 30 ans d’efforts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EBA90CA-AABF-405F-BE5F-BFB2FA3707C2}"/>
              </a:ext>
            </a:extLst>
          </p:cNvPr>
          <p:cNvSpPr txBox="1"/>
          <p:nvPr/>
        </p:nvSpPr>
        <p:spPr>
          <a:xfrm>
            <a:off x="6995574" y="5963215"/>
            <a:ext cx="3230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Plus que 80 ans d’efforts</a:t>
            </a:r>
          </a:p>
        </p:txBody>
      </p:sp>
    </p:spTree>
    <p:extLst>
      <p:ext uri="{BB962C8B-B14F-4D97-AF65-F5344CB8AC3E}">
        <p14:creationId xmlns:p14="http://schemas.microsoft.com/office/powerpoint/2010/main" val="39644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E6B1CA32-1D6F-4085-A838-0CC86B4C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3" y="365125"/>
            <a:ext cx="11592044" cy="1325563"/>
          </a:xfrm>
        </p:spPr>
        <p:txBody>
          <a:bodyPr/>
          <a:lstStyle/>
          <a:p>
            <a:pPr algn="ctr"/>
            <a:r>
              <a:rPr lang="fr-FR" dirty="0"/>
              <a:t>Travailler pour les générations futures </a:t>
            </a:r>
            <a:r>
              <a:rPr lang="fr-FR" sz="3200" dirty="0"/>
              <a:t>(ex. résineux)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30DE36FA-1B99-465C-B387-414D8069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6/02/2019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FB08D36-A475-41A3-99B7-F5FFB3D0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D9FD2-F4BE-4805-A748-AF95F46412A4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28B6781-4682-4D08-BB6A-6FA76DD0092E}"/>
              </a:ext>
            </a:extLst>
          </p:cNvPr>
          <p:cNvSpPr txBox="1"/>
          <p:nvPr/>
        </p:nvSpPr>
        <p:spPr>
          <a:xfrm>
            <a:off x="10819292" y="4353868"/>
            <a:ext cx="1050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Récolter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F8F7338C-2E5F-456F-9383-C3EA0A1D7615}"/>
              </a:ext>
            </a:extLst>
          </p:cNvPr>
          <p:cNvSpPr txBox="1"/>
          <p:nvPr/>
        </p:nvSpPr>
        <p:spPr>
          <a:xfrm>
            <a:off x="8025565" y="1497245"/>
            <a:ext cx="1001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Eclaircir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EC078B0-FE63-49DF-98D4-5557E547968D}"/>
              </a:ext>
            </a:extLst>
          </p:cNvPr>
          <p:cNvSpPr txBox="1"/>
          <p:nvPr/>
        </p:nvSpPr>
        <p:spPr>
          <a:xfrm>
            <a:off x="4323099" y="4447001"/>
            <a:ext cx="2276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Envoyer aux scieries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CF18784C-13D6-48BD-B3C0-D7B7B90D3C3A}"/>
              </a:ext>
            </a:extLst>
          </p:cNvPr>
          <p:cNvSpPr txBox="1"/>
          <p:nvPr/>
        </p:nvSpPr>
        <p:spPr>
          <a:xfrm>
            <a:off x="485831" y="3541389"/>
            <a:ext cx="1328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Reboiser</a:t>
            </a:r>
          </a:p>
        </p:txBody>
      </p:sp>
      <p:sp>
        <p:nvSpPr>
          <p:cNvPr id="35" name="Flèche : en arc 34">
            <a:extLst>
              <a:ext uri="{FF2B5EF4-FFF2-40B4-BE49-F238E27FC236}">
                <a16:creationId xmlns:a16="http://schemas.microsoft.com/office/drawing/2014/main" xmlns="" id="{BA988652-68F0-4892-9E2D-31F1BD48720B}"/>
              </a:ext>
            </a:extLst>
          </p:cNvPr>
          <p:cNvSpPr/>
          <p:nvPr/>
        </p:nvSpPr>
        <p:spPr>
          <a:xfrm>
            <a:off x="1957881" y="1069081"/>
            <a:ext cx="7961903" cy="5908877"/>
          </a:xfrm>
          <a:prstGeom prst="circularArrow">
            <a:avLst>
              <a:gd name="adj1" fmla="val 5611"/>
              <a:gd name="adj2" fmla="val 1142319"/>
              <a:gd name="adj3" fmla="val 20534185"/>
              <a:gd name="adj4" fmla="val 85406"/>
              <a:gd name="adj5" fmla="val 1234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A4F69B8B-DF8D-48DD-A033-A2C1C2AE8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52" y="4321967"/>
            <a:ext cx="3051575" cy="203438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420A4482-06B9-4913-AFB9-90AB4088A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6" y="4020840"/>
            <a:ext cx="2705100" cy="1971675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5A5930BC-7967-40A5-8040-8CFB6A8B8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05" y="4861965"/>
            <a:ext cx="2705100" cy="199072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8AF595CC-FF73-4DFB-82A0-7A2C944E6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7" y="1534124"/>
            <a:ext cx="2771775" cy="1847850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58057548-F37B-463A-90BA-E5AFDCB6F59F}"/>
              </a:ext>
            </a:extLst>
          </p:cNvPr>
          <p:cNvSpPr txBox="1"/>
          <p:nvPr/>
        </p:nvSpPr>
        <p:spPr>
          <a:xfrm>
            <a:off x="4620891" y="3744306"/>
            <a:ext cx="279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Cycle de 50 à 70 ans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92DCCDC4-24C8-479D-9077-7498F6D73254}"/>
              </a:ext>
            </a:extLst>
          </p:cNvPr>
          <p:cNvSpPr txBox="1"/>
          <p:nvPr/>
        </p:nvSpPr>
        <p:spPr>
          <a:xfrm>
            <a:off x="9045345" y="1871726"/>
            <a:ext cx="282449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/>
              <a:t>75 % forêts : privées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05076B22-B7A5-4B78-8301-CF1D4DE2FDA3}"/>
              </a:ext>
            </a:extLst>
          </p:cNvPr>
          <p:cNvSpPr txBox="1"/>
          <p:nvPr/>
        </p:nvSpPr>
        <p:spPr>
          <a:xfrm>
            <a:off x="9434496" y="2651641"/>
            <a:ext cx="266746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2 labels de Gestion </a:t>
            </a:r>
          </a:p>
          <a:p>
            <a:pPr algn="ctr"/>
            <a:r>
              <a:rPr lang="fr-FR" sz="2400" b="1" dirty="0"/>
              <a:t>Durable :</a:t>
            </a:r>
          </a:p>
          <a:p>
            <a:pPr algn="ctr"/>
            <a:r>
              <a:rPr lang="fr-FR" sz="2400" b="1" dirty="0"/>
              <a:t>PEFC, FSC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D96D2A5-BD69-4D52-8332-F79907EDD659}"/>
              </a:ext>
            </a:extLst>
          </p:cNvPr>
          <p:cNvSpPr txBox="1"/>
          <p:nvPr/>
        </p:nvSpPr>
        <p:spPr>
          <a:xfrm>
            <a:off x="1334273" y="1471616"/>
            <a:ext cx="1328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Entretenir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B3401A1-7AD7-49D1-9C6D-9E83B5BA0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42" y="1753974"/>
            <a:ext cx="1866331" cy="18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  <p:bldP spid="31" grpId="0"/>
      <p:bldP spid="47" grpId="1" animBg="1"/>
      <p:bldP spid="48" grpId="1" animBg="1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393</Words>
  <Application>Microsoft Office PowerPoint</Application>
  <PresentationFormat>Grand écran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Le bois, l’homme et  la forêt</vt:lpstr>
      <vt:lpstr>Le bois et l’habitat</vt:lpstr>
      <vt:lpstr>Le bois : beaucoup d’autres usages</vt:lpstr>
      <vt:lpstr>Le bois : 1ère source d’énergie renouvelable en France</vt:lpstr>
      <vt:lpstr>Le succès du bois matériau s’explique :</vt:lpstr>
      <vt:lpstr>Le bois vient de la forêt…</vt:lpstr>
      <vt:lpstr>La forêt crée de la valeur</vt:lpstr>
      <vt:lpstr>Les forêts de 2050 et de 2100 se préparent aujourd’hui !</vt:lpstr>
      <vt:lpstr>Travailler pour les générations futures (ex. résineux)</vt:lpstr>
      <vt:lpstr>La nature n’est pas tendre pour ses forêts</vt:lpstr>
      <vt:lpstr>La nature (hormis l’homme) est mal organisée pour produire du bois et stocker du carbone</vt:lpstr>
      <vt:lpstr>La forêt française : peut mieux faire !</vt:lpstr>
      <vt:lpstr>Les challenges de la forêt française</vt:lpstr>
      <vt:lpstr>Merci pour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 Rambaud</dc:creator>
  <cp:lastModifiedBy>Chantal</cp:lastModifiedBy>
  <cp:revision>88</cp:revision>
  <dcterms:created xsi:type="dcterms:W3CDTF">2019-01-20T09:08:51Z</dcterms:created>
  <dcterms:modified xsi:type="dcterms:W3CDTF">2019-02-09T17:04:15Z</dcterms:modified>
</cp:coreProperties>
</file>